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377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91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B0AA-B669-4B37-A142-7AA84BF9A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C9DEA-FBDB-49C4-8973-CB5576AE3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AAD79-CF18-4CCA-8ED0-58980698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DEFB7-8FAA-4933-8801-CD33387F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429F-7D37-46D8-ADED-7FECB782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5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BB3A3-8B37-4C7E-906F-9EDA8EA4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ECF6F-262A-4F6F-A6E7-724971457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CE89F-3FF2-4F46-AA2D-5BEB4FBF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9A42E-BEDF-43EE-BEDF-C6493E72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7D5F6-4827-49FC-9D51-D1DA4E57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9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E7B64-4C5D-4E0D-A333-88247F544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A157F-AFA6-4E26-B526-F0A892703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3A7F-D9B6-42C7-B3B0-F08EC33D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229A-6CF2-4244-9413-255DE573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3D97-21EB-4522-9042-4CCD36BE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60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6E12-E9F7-4CE6-AF5E-8B61A9F7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718B-2027-4471-B23A-B6E341F09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D9299-F48C-45AD-86B5-90D253BF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A371F-C06E-4F1D-9175-C6352C701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958C-1962-48D1-8B26-1B0A78B8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86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F8E4-A8AF-4ED1-928C-2C9899B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F657F-97DE-4F30-AE25-67A0ED0A3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2977-282B-4283-82E9-4A2408E2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365E3-584F-44EC-8013-3E31AF46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3AFAA-5EB5-4132-BA1D-88B81D7C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0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BF10-C08E-4C6F-B22F-F94A6E01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A821-83BE-4D09-85E0-402DD1D2E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95D81-8F6A-4396-BE55-0787A52E5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03B2-00F6-4F06-95F5-41E146C4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716F7-87F7-4396-8895-6E610BDE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22FF3-B3FF-4958-A5C9-7EB3B33A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6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07FF-9567-4E5A-BA6F-85185AFD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0F0A4-5D22-48D3-9863-19B7CC35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F8790-FFC6-4AF4-BFDA-80E3D4E04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5F6E7-6921-45B9-B620-ADEB32733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CDFAE-0985-4C4E-8E7A-669105C8A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4C00F-1D21-4CEB-8D0B-ABE5307F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532F2-2651-49BD-85F3-40F4EAF7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25EFC-859B-4F67-BEE7-D6B93431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05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E561-87CE-4779-9971-A7DDC39B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3CC1C-6468-459B-8540-D0EEF351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9092C-E842-4959-BB2A-5FD87C34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09E45-A07A-4947-A960-110B6D40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7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936D1-3B12-45DE-9B83-497AA3825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D6048-11DF-4B6F-8B72-F5E1C358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4A872-A958-45A9-84FA-8DB5BD5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35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E940-E760-48F6-8A12-9808633D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9CE0-E3AA-4AF1-A085-DFC77E5C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81EDF-99F5-4150-A057-7A3C5D839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2AD3-BF01-44E2-9724-F6F7BCD3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0076B-F0B2-4CA1-8475-81DECDA9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D2DBA-A1EF-4FA8-A277-136BC032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0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A571-F258-49DC-B5C0-48984047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1D3D5E-5E05-4960-ACCB-41AA8C115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5E009-B253-4D5D-9B8A-5E9A8D4AA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60207-DED7-42E9-8085-21615C10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28FA7-4963-4870-8E70-13802F57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105-6D1E-43E2-8ABC-39DD63CA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61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F6B9C-B8F1-46E5-BC7A-4BE0839C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CDA72-8851-4F87-97F1-D73091A5B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390F9-C292-451B-997D-436C77563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FAB46-EB71-4085-862F-1FA536AD3D6F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95830-EB88-4174-9CC8-887DF65D9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BB9A-9BBD-4B86-A1B2-DE31ECE15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8C320-3417-40F9-B6CB-056C745A21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67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EE1CCA-631D-4DDE-A6F3-0EAC04FD94E8}"/>
              </a:ext>
            </a:extLst>
          </p:cNvPr>
          <p:cNvSpPr/>
          <p:nvPr/>
        </p:nvSpPr>
        <p:spPr>
          <a:xfrm>
            <a:off x="504824" y="695236"/>
            <a:ext cx="10029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Hypergeometric Distribution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when we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randomly sample from a finite population without replacement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(unlike the Binomial distribution, which assumes independent trials with replacement).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56F3-73CA-439B-9F43-3843B133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722953"/>
            <a:ext cx="2305050" cy="77152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ADF2077-D15C-4DF3-9BB0-C7C3C60E9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994" y="1387942"/>
            <a:ext cx="471030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Total population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Sample size drawn from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sample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CB00B-210C-4E31-B0AA-CBCF58CB4831}"/>
              </a:ext>
            </a:extLst>
          </p:cNvPr>
          <p:cNvSpPr txBox="1"/>
          <p:nvPr/>
        </p:nvSpPr>
        <p:spPr>
          <a:xfrm>
            <a:off x="800100" y="192405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D75236-3621-4F46-B9CA-8886BB43A4CE}"/>
              </a:ext>
            </a:extLst>
          </p:cNvPr>
          <p:cNvSpPr/>
          <p:nvPr/>
        </p:nvSpPr>
        <p:spPr>
          <a:xfrm>
            <a:off x="195263" y="3741182"/>
            <a:ext cx="118014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1: Quality Control in Manufacturing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factory produces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 smartphones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 have defects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quality control engineer inspects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phones at random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probability that exactly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out of the 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inspected phones are defective?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2: Lottery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lottery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tickets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are winning tickets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buy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tickets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what is the probability that exactly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of 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winning ticket?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C6155-4B9B-4287-B5BF-284DBB84581D}"/>
              </a:ext>
            </a:extLst>
          </p:cNvPr>
          <p:cNvSpPr/>
          <p:nvPr/>
        </p:nvSpPr>
        <p:spPr>
          <a:xfrm>
            <a:off x="386565" y="-114836"/>
            <a:ext cx="46383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50" normalizeH="0" baseline="0" noProof="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Hyper Geometric</a:t>
            </a:r>
          </a:p>
        </p:txBody>
      </p:sp>
    </p:spTree>
    <p:extLst>
      <p:ext uri="{BB962C8B-B14F-4D97-AF65-F5344CB8AC3E}">
        <p14:creationId xmlns:p14="http://schemas.microsoft.com/office/powerpoint/2010/main" val="421625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90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0BA987-92F9-4F95-AB3D-90C4D063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59009-BEE4-43CF-8B67-82C33C0141A3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33D3E-DF3B-4384-8859-9DCCACCF732E}"/>
              </a:ext>
            </a:extLst>
          </p:cNvPr>
          <p:cNvSpPr/>
          <p:nvPr/>
        </p:nvSpPr>
        <p:spPr>
          <a:xfrm>
            <a:off x="5212080" y="868680"/>
            <a:ext cx="4873752" cy="44622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D6589-78D5-45BB-805B-706647E6DE4C}"/>
              </a:ext>
            </a:extLst>
          </p:cNvPr>
          <p:cNvSpPr/>
          <p:nvPr/>
        </p:nvSpPr>
        <p:spPr>
          <a:xfrm>
            <a:off x="5373624" y="5330952"/>
            <a:ext cx="4873752" cy="5455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FA7ECE-164D-46E4-98B0-9B8B88C5C6B1}"/>
              </a:ext>
            </a:extLst>
          </p:cNvPr>
          <p:cNvSpPr/>
          <p:nvPr/>
        </p:nvSpPr>
        <p:spPr>
          <a:xfrm>
            <a:off x="9138082" y="5575177"/>
            <a:ext cx="3053918" cy="12828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788B0-DFC9-46CA-BF7B-FDC030E57A0D}"/>
              </a:ext>
            </a:extLst>
          </p:cNvPr>
          <p:cNvSpPr/>
          <p:nvPr/>
        </p:nvSpPr>
        <p:spPr>
          <a:xfrm>
            <a:off x="169164" y="710184"/>
            <a:ext cx="3863340" cy="1731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13B4D-77A7-4AE5-BC8C-CA7CA87FAE33}"/>
              </a:ext>
            </a:extLst>
          </p:cNvPr>
          <p:cNvSpPr/>
          <p:nvPr/>
        </p:nvSpPr>
        <p:spPr>
          <a:xfrm>
            <a:off x="102108" y="2918460"/>
            <a:ext cx="4122420" cy="20010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6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34C9D-4F30-4287-AA8B-DFFDC136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6B6E2A-A5DC-415C-A83B-69375BB6D49D}"/>
              </a:ext>
            </a:extLst>
          </p:cNvPr>
          <p:cNvSpPr/>
          <p:nvPr/>
        </p:nvSpPr>
        <p:spPr>
          <a:xfrm>
            <a:off x="0" y="5575177"/>
            <a:ext cx="3053918" cy="12828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406C24-B12C-4C33-8FF6-6C03DDEA392A}"/>
              </a:ext>
            </a:extLst>
          </p:cNvPr>
          <p:cNvSpPr/>
          <p:nvPr/>
        </p:nvSpPr>
        <p:spPr>
          <a:xfrm>
            <a:off x="10688715" y="116538"/>
            <a:ext cx="1503285" cy="3007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4709A-AFDE-4E6C-AE3D-4696B0743427}"/>
              </a:ext>
            </a:extLst>
          </p:cNvPr>
          <p:cNvSpPr/>
          <p:nvPr/>
        </p:nvSpPr>
        <p:spPr>
          <a:xfrm>
            <a:off x="242316" y="1277112"/>
            <a:ext cx="3863340" cy="47304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EB838-3462-477E-AFCA-2A1E39465542}"/>
              </a:ext>
            </a:extLst>
          </p:cNvPr>
          <p:cNvSpPr/>
          <p:nvPr/>
        </p:nvSpPr>
        <p:spPr>
          <a:xfrm>
            <a:off x="5884164" y="5218176"/>
            <a:ext cx="4338828" cy="15392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5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59346-0931-481B-BCAC-4C8955E2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D4C63-4460-44A3-A1E0-9209B51C9B1A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03D21-5DBF-4DE5-BBB3-70BD7A1FD02A}"/>
              </a:ext>
            </a:extLst>
          </p:cNvPr>
          <p:cNvSpPr/>
          <p:nvPr/>
        </p:nvSpPr>
        <p:spPr>
          <a:xfrm>
            <a:off x="77724" y="1874520"/>
            <a:ext cx="3863340" cy="11247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05D3F-787B-4C1F-B5B1-9F1A4AAD95C6}"/>
              </a:ext>
            </a:extLst>
          </p:cNvPr>
          <p:cNvSpPr/>
          <p:nvPr/>
        </p:nvSpPr>
        <p:spPr>
          <a:xfrm>
            <a:off x="155448" y="2866644"/>
            <a:ext cx="3863340" cy="11247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DBCE75-A0F7-4431-91AF-4D872BC58C44}"/>
              </a:ext>
            </a:extLst>
          </p:cNvPr>
          <p:cNvSpPr/>
          <p:nvPr/>
        </p:nvSpPr>
        <p:spPr>
          <a:xfrm>
            <a:off x="267462" y="3803904"/>
            <a:ext cx="3863340" cy="11247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45D6E4-3F03-4AA1-9F4D-17575F85A4FF}"/>
              </a:ext>
            </a:extLst>
          </p:cNvPr>
          <p:cNvSpPr/>
          <p:nvPr/>
        </p:nvSpPr>
        <p:spPr>
          <a:xfrm>
            <a:off x="267462" y="5170932"/>
            <a:ext cx="6069330" cy="1513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3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EC21E-760D-418A-AED4-AC335061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2446A2-0886-4346-9609-B95E7C4799DE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9CC0C-48CC-4930-8881-1425EC1C976D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474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6B090-54AA-48C0-A34C-67691882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8AF22-9D15-4897-9FCD-93C2A5EB4C8A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80391-3B6A-4A27-9120-6776982A4FF3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132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3A809-0D79-4767-BDCC-CB455E90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57D29D-09AA-442E-83CE-A842F9469CE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709F5B-5617-43C0-985B-B3082901EB5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61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14581E-C02C-44C1-9969-73CF0397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B6D748-B94A-4A2C-A15B-AB3E1B2D3088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9810-B9F4-4036-A0C6-2603A918899F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628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4C2F2-9725-482C-B272-CF9B448C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A13F37-27BA-4607-A249-3E4B8D5352C4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A8371-9849-4699-9B26-4295BAF56AB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322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BF68E-B718-4029-9F20-CF557027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E5F7E2-D519-4DD3-866A-3BFCB7573E9F}"/>
              </a:ext>
            </a:extLst>
          </p:cNvPr>
          <p:cNvSpPr/>
          <p:nvPr/>
        </p:nvSpPr>
        <p:spPr>
          <a:xfrm>
            <a:off x="0" y="5078027"/>
            <a:ext cx="3053918" cy="17799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37F66-95C5-482C-AC08-47915AC40066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73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08EC4A-C4B6-4D2D-A2D1-F69C0807E115}"/>
              </a:ext>
            </a:extLst>
          </p:cNvPr>
          <p:cNvSpPr/>
          <p:nvPr/>
        </p:nvSpPr>
        <p:spPr>
          <a:xfrm>
            <a:off x="276225" y="331738"/>
            <a:ext cx="11315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Control in Manufacturing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factory produces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 smartphones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 have defects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randomly selected phone is defective.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randomly selected phone is not defective.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Understanding the probability of finding a certain number of defective items in a quality control check.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29FB6-FA85-4C3A-83B8-F1550012E50D}"/>
              </a:ext>
            </a:extLst>
          </p:cNvPr>
          <p:cNvSpPr/>
          <p:nvPr/>
        </p:nvSpPr>
        <p:spPr>
          <a:xfrm>
            <a:off x="276225" y="2361426"/>
            <a:ext cx="11191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Hiring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company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applicants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 job,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are women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 company shortlists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candidates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randomly selected candidate is a woman.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randomly selected candidate is a man.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Understanding gender distribution in shortlisting processes.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1E0DA-9A4F-4A89-A5F3-A804917BB332}"/>
              </a:ext>
            </a:extLst>
          </p:cNvPr>
          <p:cNvSpPr/>
          <p:nvPr/>
        </p:nvSpPr>
        <p:spPr>
          <a:xfrm>
            <a:off x="133350" y="4391114"/>
            <a:ext cx="120586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 Drawing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deck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 playing cards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Aces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If you randomly draw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cards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what is the probability that exactly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of 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Aces?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drawn card is an Ace.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drawn card is not an 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Predicting chance of winning if one goes gambling</a:t>
            </a:r>
          </a:p>
        </p:txBody>
      </p:sp>
    </p:spTree>
    <p:extLst>
      <p:ext uri="{BB962C8B-B14F-4D97-AF65-F5344CB8AC3E}">
        <p14:creationId xmlns:p14="http://schemas.microsoft.com/office/powerpoint/2010/main" val="36202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E0527F-48D7-4FAE-BA39-2B480125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D80A6-1CDF-418D-9925-C89AE0197A94}"/>
              </a:ext>
            </a:extLst>
          </p:cNvPr>
          <p:cNvSpPr/>
          <p:nvPr/>
        </p:nvSpPr>
        <p:spPr>
          <a:xfrm>
            <a:off x="9138082" y="5521911"/>
            <a:ext cx="3053918" cy="13360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233203-5AFF-433A-B1E0-317EFBCB365A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4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551AA-9A69-4E71-AA75-3710030E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96CCEE-4433-4A83-9F40-E24F61AF5BB3}"/>
              </a:ext>
            </a:extLst>
          </p:cNvPr>
          <p:cNvSpPr/>
          <p:nvPr/>
        </p:nvSpPr>
        <p:spPr>
          <a:xfrm>
            <a:off x="10688715" y="0"/>
            <a:ext cx="1503285" cy="4172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72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0D168-6EC8-42BE-B91D-E7C687DAE526}"/>
              </a:ext>
            </a:extLst>
          </p:cNvPr>
          <p:cNvSpPr/>
          <p:nvPr/>
        </p:nvSpPr>
        <p:spPr>
          <a:xfrm>
            <a:off x="66675" y="190589"/>
            <a:ext cx="120586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deck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 playing cards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Aces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If you randomly draw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cards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what is the probability that exactly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of 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Aces?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drawn card is an Ace.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 drawn card is not an 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Predicting chance of winning if one goes gambling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F6D251-E698-422F-92A3-BB4442B2F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050" y="2161996"/>
            <a:ext cx="53911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N=52 (total deck size)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K=4(total Aces in deck)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n=5 (sample size)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k=2 (desired number of Aces in sample)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3FC089-D68C-4716-A563-5252343D5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4" y="2161995"/>
            <a:ext cx="53816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Total population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Sample size drawn from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sample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E622-6159-4093-B7A8-F3543091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8" y="4008953"/>
            <a:ext cx="2305050" cy="771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B0841-742B-440A-8593-56607BFE0B83}"/>
              </a:ext>
            </a:extLst>
          </p:cNvPr>
          <p:cNvSpPr txBox="1"/>
          <p:nvPr/>
        </p:nvSpPr>
        <p:spPr>
          <a:xfrm>
            <a:off x="161925" y="421005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117D4-BA94-4558-8C44-69990867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12" y="4037527"/>
            <a:ext cx="193357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94DD9-CA72-4E82-BCCD-FA0FC73B3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37" y="5133975"/>
            <a:ext cx="4924425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4A46E-FEB5-4113-8E9B-C309188FA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425" y="5500687"/>
            <a:ext cx="429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3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BE3DB2-F6DA-411F-A427-A8E104C5B641}"/>
              </a:ext>
            </a:extLst>
          </p:cNvPr>
          <p:cNvSpPr/>
          <p:nvPr/>
        </p:nvSpPr>
        <p:spPr>
          <a:xfrm>
            <a:off x="104775" y="380226"/>
            <a:ext cx="11191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Hiring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company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applicants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 job,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are women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 company shortlists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candidates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There are 3 woman in the randomly select 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randomly selected candidate is a man.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Understanding gender distribution in shortlisting processes.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1AC79-9ADC-45B2-8F26-BBC6E4D75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4" y="2409645"/>
            <a:ext cx="53816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Total population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= Sample size drawn from the population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"successes" in the sample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3B6D7-A617-4A8C-8556-2D466E1EF0B6}"/>
              </a:ext>
            </a:extLst>
          </p:cNvPr>
          <p:cNvSpPr txBox="1"/>
          <p:nvPr/>
        </p:nvSpPr>
        <p:spPr>
          <a:xfrm>
            <a:off x="104775" y="4210049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3827B5-AB5E-488F-BE69-8E21666F1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2445156"/>
            <a:ext cx="5600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N=30 (total applicants)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K=8 (total women in applicant pool)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n=6 (sample size)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k=3 (desired number of women in shortlist)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B1610-8D6F-481F-AB63-EEF69B91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4008952"/>
            <a:ext cx="2305050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6C018-6C8F-469C-AE55-24ED72F4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4056576"/>
            <a:ext cx="1866900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C359E-E626-42F9-9246-56484071B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738" y="5057775"/>
            <a:ext cx="5010150" cy="116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11205-FBAF-4BBE-B817-EE4CE5EAE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50" y="5400675"/>
            <a:ext cx="40576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E21D29-1ED8-4B54-A2BF-BBFB06D9F075}"/>
              </a:ext>
            </a:extLst>
          </p:cNvPr>
          <p:cNvSpPr/>
          <p:nvPr/>
        </p:nvSpPr>
        <p:spPr>
          <a:xfrm>
            <a:off x="122807" y="277362"/>
            <a:ext cx="119463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 Selection for a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company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 employees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of whom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are data analysts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A manager selects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employees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 special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employee is a data analyst.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employee is not a data analyst.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Understanding the probability of selecting a specific number of data analysts in the team.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A3B76-E266-4DAF-88F3-33B47B31A73D}"/>
              </a:ext>
            </a:extLst>
          </p:cNvPr>
          <p:cNvSpPr/>
          <p:nvPr/>
        </p:nvSpPr>
        <p:spPr>
          <a:xfrm>
            <a:off x="122807" y="2375140"/>
            <a:ext cx="117910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Selecting Medical Trial Participants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hospital is conducting a clinical trial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patients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out of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 have a specific medical condition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group of 20 patients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selected for a new treatment.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patient has the medical condition.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patient does not have the medical condition.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Determining the likelihood of including a certain number of patients with the condition in the trial.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844F0-B3C9-44C9-BA49-2488C6B593CC}"/>
              </a:ext>
            </a:extLst>
          </p:cNvPr>
          <p:cNvSpPr/>
          <p:nvPr/>
        </p:nvSpPr>
        <p:spPr>
          <a:xfrm>
            <a:off x="198268" y="4749917"/>
            <a:ext cx="11440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Voter Sampling in an 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city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500,000 registered voters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of whom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200,000 support a particular candidate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A polling agency randomly surveys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1,000 voters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voter supports the candidate.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selected voter does not support the candidate.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Predicting election outcomes based on a sample of surveyed voters.</a:t>
            </a:r>
          </a:p>
        </p:txBody>
      </p:sp>
    </p:spTree>
    <p:extLst>
      <p:ext uri="{BB962C8B-B14F-4D97-AF65-F5344CB8AC3E}">
        <p14:creationId xmlns:p14="http://schemas.microsoft.com/office/powerpoint/2010/main" val="23923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D5A574-4690-42EF-A187-CD3E7943A811}"/>
              </a:ext>
            </a:extLst>
          </p:cNvPr>
          <p:cNvSpPr/>
          <p:nvPr/>
        </p:nvSpPr>
        <p:spPr>
          <a:xfrm>
            <a:off x="500109" y="751719"/>
            <a:ext cx="10596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Negative Binomial Distribution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models the number of trials X required to achieve a fixed number of successes r, where each trial has a probability of success 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often considered a generalization of the Geometric Distribution, which is the special case when r=1.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C3708-5F0A-413B-AC42-C363D924CE39}"/>
              </a:ext>
            </a:extLst>
          </p:cNvPr>
          <p:cNvSpPr/>
          <p:nvPr/>
        </p:nvSpPr>
        <p:spPr>
          <a:xfrm>
            <a:off x="594804" y="2022720"/>
            <a:ext cx="8380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Characteristics of Negative Binomial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Variable (X):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Number of trials needed to achieve r successes.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r: Number of successes to achieve.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p: Probability of success in each trial.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trials (must be greater than or equal to 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Probability Mass Function (PMF):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A243C-0937-4C8A-A1D6-4FFC8C4D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97" y="4478382"/>
            <a:ext cx="3981450" cy="57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63E88-100E-4C42-86DC-E20C69315ED2}"/>
              </a:ext>
            </a:extLst>
          </p:cNvPr>
          <p:cNvSpPr txBox="1"/>
          <p:nvPr/>
        </p:nvSpPr>
        <p:spPr>
          <a:xfrm>
            <a:off x="399495" y="4533741"/>
            <a:ext cx="87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34BDD-CB89-4838-96CA-01E40693B5A7}"/>
              </a:ext>
            </a:extLst>
          </p:cNvPr>
          <p:cNvSpPr/>
          <p:nvPr/>
        </p:nvSpPr>
        <p:spPr>
          <a:xfrm>
            <a:off x="82841" y="-94873"/>
            <a:ext cx="75640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50" normalizeH="0" baseline="0" noProof="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Negative 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0581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B574DE-20C5-4129-A353-DA52EBE3DAE6}"/>
              </a:ext>
            </a:extLst>
          </p:cNvPr>
          <p:cNvSpPr/>
          <p:nvPr/>
        </p:nvSpPr>
        <p:spPr>
          <a:xfrm>
            <a:off x="366942" y="472671"/>
            <a:ext cx="104283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Support Calls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call center tracks how many calls it takes to resolve 3 customer complaints.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A complaint is resolved.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A complaint remains unresolved.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Understanding how many calls are required to achieve a fixed number of complaint resolutions.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81B10-CE43-4783-8882-9B2544B1413E}"/>
              </a:ext>
            </a:extLst>
          </p:cNvPr>
          <p:cNvSpPr/>
          <p:nvPr/>
        </p:nvSpPr>
        <p:spPr>
          <a:xfrm>
            <a:off x="366942" y="2598872"/>
            <a:ext cx="10508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 Defects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factory monitors the number of items produced until 5 defect-free items are manufactured.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A defect-free item is produced.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A defective item is produced.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Estimating the production cost or time required to produce defect-free items.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29F92-577E-426F-9F1E-A7E86623B461}"/>
              </a:ext>
            </a:extLst>
          </p:cNvPr>
          <p:cNvSpPr/>
          <p:nvPr/>
        </p:nvSpPr>
        <p:spPr>
          <a:xfrm>
            <a:off x="366942" y="4725074"/>
            <a:ext cx="99844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Sports (Basketball Shooting)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Scenario: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basketball player shoots free throws until they make 4 successful shots.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Success: A free throw is successful.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Failure: A free throw is missed.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Predicting the number of attempts required for a player to achieve a target.</a:t>
            </a:r>
          </a:p>
        </p:txBody>
      </p:sp>
    </p:spTree>
    <p:extLst>
      <p:ext uri="{BB962C8B-B14F-4D97-AF65-F5344CB8AC3E}">
        <p14:creationId xmlns:p14="http://schemas.microsoft.com/office/powerpoint/2010/main" val="310163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7765D-1139-44C9-9FA5-0C3C94DE2AD8}"/>
              </a:ext>
            </a:extLst>
          </p:cNvPr>
          <p:cNvSpPr/>
          <p:nvPr/>
        </p:nvSpPr>
        <p:spPr>
          <a:xfrm>
            <a:off x="118368" y="905924"/>
            <a:ext cx="98246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Complaints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call center resolves 70% of customer complaints on a single call. What is the probability that it takes exactly 6 calls to resolve 3 complaints?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EAF33E-AD61-4069-956D-0BD766B63C6F}"/>
              </a:ext>
            </a:extLst>
          </p:cNvPr>
          <p:cNvSpPr/>
          <p:nvPr/>
        </p:nvSpPr>
        <p:spPr>
          <a:xfrm>
            <a:off x="-290004" y="2376074"/>
            <a:ext cx="7143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r: Number of successes to achieve.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p: Probability of success in each trial.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trials (must be greater than or equal to 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74CC5F-DBBD-4EFF-8FCD-538229FCC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332" y="2376074"/>
            <a:ext cx="48205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r=3 (target number of successes)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p=0.7 (probability of success)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k=6 (total trials)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BB67-3E95-4FDE-B6C6-E184158F7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71" y="3558597"/>
            <a:ext cx="398145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71CC2-1517-43F2-91C2-B81BC0E33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471" y="4556741"/>
            <a:ext cx="3600450" cy="51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B4020-8C7F-410F-85DA-CD1197BF6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04" y="4585316"/>
            <a:ext cx="2809875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01DEA-BFE9-40CD-9762-BCA17D8E1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204" y="5278514"/>
            <a:ext cx="36290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EDF11-962D-4C65-9820-59BB9A3985A3}"/>
              </a:ext>
            </a:extLst>
          </p:cNvPr>
          <p:cNvSpPr/>
          <p:nvPr/>
        </p:nvSpPr>
        <p:spPr>
          <a:xfrm>
            <a:off x="260412" y="346631"/>
            <a:ext cx="98512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Manufacturing Defects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factory produces items where 90% are defect-free. What is the probability that it takes 8 items to produce 5 defect-free items?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1D586-6F1C-47C3-9991-55FA43EA5AAB}"/>
              </a:ext>
            </a:extLst>
          </p:cNvPr>
          <p:cNvSpPr/>
          <p:nvPr/>
        </p:nvSpPr>
        <p:spPr>
          <a:xfrm>
            <a:off x="-281126" y="1532696"/>
            <a:ext cx="7143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r: Number of successes to achieve.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p: Probability of success in each trial.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 = number of trials (must be greater than or equal to 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5836871-68B4-4A24-9C80-C141FF060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194" y="1532696"/>
            <a:ext cx="48632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r=5 (target successes)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p=0.9 (probability of success)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k=8 (total trials)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737F2-709A-4561-8611-2B6DD6E3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43" y="2718761"/>
            <a:ext cx="3981450" cy="5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1DB2C2-C8E4-4285-B400-24689F63B23A}"/>
              </a:ext>
            </a:extLst>
          </p:cNvPr>
          <p:cNvSpPr txBox="1"/>
          <p:nvPr/>
        </p:nvSpPr>
        <p:spPr>
          <a:xfrm>
            <a:off x="260412" y="2819845"/>
            <a:ext cx="87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PMF: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2FD129-817E-4B38-9812-7254562C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43" y="3801900"/>
            <a:ext cx="370522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3F0BB2-3DC6-4E61-8210-90B74834B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079" y="3844762"/>
            <a:ext cx="2705100" cy="514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80305-0089-4A6E-8090-D7672259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343" y="5251604"/>
            <a:ext cx="3876675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E7AE05-4CF0-459F-AB14-5FBCF2699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57" y="4980141"/>
            <a:ext cx="39433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1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Widescreen</PresentationFormat>
  <Paragraphs>127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Senior Director of SDS</dc:creator>
  <cp:lastModifiedBy>Senior Director of SDS</cp:lastModifiedBy>
  <cp:revision>1</cp:revision>
  <dcterms:created xsi:type="dcterms:W3CDTF">2025-01-30T06:21:45Z</dcterms:created>
  <dcterms:modified xsi:type="dcterms:W3CDTF">2025-01-30T06:22:27Z</dcterms:modified>
</cp:coreProperties>
</file>